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91" r:id="rId2"/>
    <p:sldId id="362" r:id="rId3"/>
    <p:sldId id="363" r:id="rId4"/>
    <p:sldId id="423" r:id="rId5"/>
    <p:sldId id="407" r:id="rId6"/>
    <p:sldId id="379" r:id="rId7"/>
    <p:sldId id="365" r:id="rId8"/>
    <p:sldId id="419" r:id="rId9"/>
    <p:sldId id="375" r:id="rId10"/>
    <p:sldId id="402" r:id="rId11"/>
    <p:sldId id="406" r:id="rId12"/>
    <p:sldId id="447" r:id="rId13"/>
    <p:sldId id="415" r:id="rId14"/>
    <p:sldId id="403" r:id="rId15"/>
    <p:sldId id="433" r:id="rId16"/>
    <p:sldId id="446" r:id="rId17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2332DD92-AE73-46DF-8CD9-3810E3C65413}">
          <p14:sldIdLst>
            <p14:sldId id="291"/>
            <p14:sldId id="362"/>
            <p14:sldId id="363"/>
            <p14:sldId id="423"/>
            <p14:sldId id="407"/>
            <p14:sldId id="379"/>
            <p14:sldId id="365"/>
            <p14:sldId id="419"/>
            <p14:sldId id="429"/>
            <p14:sldId id="418"/>
            <p14:sldId id="443"/>
            <p14:sldId id="395"/>
            <p14:sldId id="397"/>
            <p14:sldId id="398"/>
            <p14:sldId id="425"/>
            <p14:sldId id="375"/>
            <p14:sldId id="402"/>
            <p14:sldId id="406"/>
            <p14:sldId id="438"/>
            <p14:sldId id="437"/>
            <p14:sldId id="417"/>
            <p14:sldId id="405"/>
            <p14:sldId id="384"/>
            <p14:sldId id="447"/>
            <p14:sldId id="442"/>
            <p14:sldId id="445"/>
            <p14:sldId id="385"/>
            <p14:sldId id="444"/>
            <p14:sldId id="377"/>
            <p14:sldId id="421"/>
            <p14:sldId id="424"/>
            <p14:sldId id="420"/>
            <p14:sldId id="422"/>
            <p14:sldId id="413"/>
            <p14:sldId id="415"/>
            <p14:sldId id="414"/>
            <p14:sldId id="416"/>
            <p14:sldId id="412"/>
            <p14:sldId id="410"/>
            <p14:sldId id="383"/>
            <p14:sldId id="403"/>
            <p14:sldId id="426"/>
            <p14:sldId id="433"/>
            <p14:sldId id="440"/>
            <p14:sldId id="439"/>
            <p14:sldId id="432"/>
            <p14:sldId id="428"/>
            <p14:sldId id="427"/>
            <p14:sldId id="411"/>
            <p14:sldId id="446"/>
            <p14:sldId id="408"/>
            <p14:sldId id="441"/>
            <p14:sldId id="409"/>
            <p14:sldId id="430"/>
            <p14:sldId id="366"/>
          </p14:sldIdLst>
        </p14:section>
        <p14:section name="Раздел без заголовка" id="{E91A1401-2388-4DF1-B814-2A6A011CF35E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56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FFF99"/>
    <a:srgbClr val="CCFFCC"/>
    <a:srgbClr val="FFFFCC"/>
    <a:srgbClr val="FFCCFF"/>
    <a:srgbClr val="CCFFFF"/>
    <a:srgbClr val="CCE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70" autoAdjust="0"/>
    <p:restoredTop sz="84730" autoAdjust="0"/>
  </p:normalViewPr>
  <p:slideViewPr>
    <p:cSldViewPr>
      <p:cViewPr>
        <p:scale>
          <a:sx n="57" d="100"/>
          <a:sy n="57" d="100"/>
        </p:scale>
        <p:origin x="-151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1926" y="-78"/>
      </p:cViewPr>
      <p:guideLst>
        <p:guide orient="horz" pos="3156"/>
        <p:guide pos="217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1698" y="0"/>
            <a:ext cx="2984871" cy="50101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7546"/>
            <a:ext cx="2984871" cy="50101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1698" y="9517546"/>
            <a:ext cx="2984871" cy="50101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BA9A1116-3769-4E36-BD2E-F28078FC40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8037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pPr>
              <a:defRPr/>
            </a:pPr>
            <a:fld id="{31491195-84B6-4883-B9C9-E5B6C5EF1FBB}" type="datetimeFigureOut">
              <a:rPr lang="ru-RU"/>
              <a:pPr>
                <a:defRPr/>
              </a:pPr>
              <a:t>02.06.2022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pPr>
              <a:defRPr/>
            </a:pPr>
            <a:fld id="{105E6B5E-11CE-4195-A6F8-E3BF567B7B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78421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5E6B5E-11CE-4195-A6F8-E3BF567B7BAB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223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5E6B5E-11CE-4195-A6F8-E3BF567B7BAB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7813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3CFBD-91D2-4AF8-A878-024EF19C80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2066888"/>
      </p:ext>
    </p:extLst>
  </p:cSld>
  <p:clrMapOvr>
    <a:masterClrMapping/>
  </p:clrMapOvr>
  <p:transition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4FFB5-E0A2-438C-B2DA-AEEEB9C60E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5739644"/>
      </p:ext>
    </p:extLst>
  </p:cSld>
  <p:clrMapOvr>
    <a:masterClrMapping/>
  </p:clrMapOvr>
  <p:transition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8BCE4-F6A9-4B0D-8078-6CC416209F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2990345"/>
      </p:ext>
    </p:extLst>
  </p:cSld>
  <p:clrMapOvr>
    <a:masterClrMapping/>
  </p:clrMapOvr>
  <p:transition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35EC1-8609-437B-974C-70864A1395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8559820"/>
      </p:ext>
    </p:extLst>
  </p:cSld>
  <p:clrMapOvr>
    <a:masterClrMapping/>
  </p:clrMapOvr>
  <p:transition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2F00-67F6-43B6-83B1-21760BCDB3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4359691"/>
      </p:ext>
    </p:extLst>
  </p:cSld>
  <p:clrMapOvr>
    <a:masterClrMapping/>
  </p:clrMapOvr>
  <p:transition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4BFB5-5657-4626-8423-C0953334B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3782198"/>
      </p:ext>
    </p:extLst>
  </p:cSld>
  <p:clrMapOvr>
    <a:masterClrMapping/>
  </p:clrMapOvr>
  <p:transition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B8E69-FDA2-420B-8EFB-3A2A7597A4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2422221"/>
      </p:ext>
    </p:extLst>
  </p:cSld>
  <p:clrMapOvr>
    <a:masterClrMapping/>
  </p:clrMapOvr>
  <p:transition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D1860-2657-4EF1-B617-AD7CB54C5C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1723131"/>
      </p:ext>
    </p:extLst>
  </p:cSld>
  <p:clrMapOvr>
    <a:masterClrMapping/>
  </p:clrMapOvr>
  <p:transition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C561A-CA7E-42B6-B2D2-146A675C32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0280949"/>
      </p:ext>
    </p:extLst>
  </p:cSld>
  <p:clrMapOvr>
    <a:masterClrMapping/>
  </p:clrMapOvr>
  <p:transition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DAD2-EA91-4D3F-AA92-460861D651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2084451"/>
      </p:ext>
    </p:extLst>
  </p:cSld>
  <p:clrMapOvr>
    <a:masterClrMapping/>
  </p:clrMapOvr>
  <p:transition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EAB4E-F998-4ABA-B1E4-84C4A01DE9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1306654"/>
      </p:ext>
    </p:extLst>
  </p:cSld>
  <p:clrMapOvr>
    <a:masterClrMapping/>
  </p:clrMapOvr>
  <p:transition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50000">
              <a:srgbClr val="CCFFCC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4AC2216-B95B-4289-A693-3BA6BE514C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54"/>
          <a:stretch>
            <a:fillRect/>
          </a:stretch>
        </p:blipFill>
        <p:spPr bwMode="auto">
          <a:xfrm>
            <a:off x="15875" y="555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3419475" y="1484784"/>
            <a:ext cx="5256981" cy="38884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671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ru-RU" sz="3600" b="1" i="1" kern="10" dirty="0" smtClean="0">
              <a:ln w="11430"/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3600" b="1" i="1" kern="10" dirty="0" smtClean="0">
                <a:ln w="11430"/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Портфолио воспитателя</a:t>
            </a:r>
          </a:p>
          <a:p>
            <a:pPr algn="ctr">
              <a:defRPr/>
            </a:pPr>
            <a:endParaRPr lang="ru-RU" sz="3600" b="1" i="1" kern="10" dirty="0">
              <a:ln w="11430"/>
              <a:solidFill>
                <a:schemeClr val="accent2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4400" b="1" i="1" kern="10" dirty="0" smtClean="0">
                <a:ln w="11430"/>
                <a:solidFill>
                  <a:schemeClr val="accent2"/>
                </a:solidFill>
                <a:latin typeface="Times New Roman"/>
                <a:cs typeface="Times New Roman"/>
              </a:rPr>
              <a:t>Богомоловой</a:t>
            </a:r>
            <a:endParaRPr lang="ru-RU" sz="4400" b="1" i="1" kern="10" dirty="0">
              <a:ln w="11430"/>
              <a:solidFill>
                <a:schemeClr val="accent2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4400" b="1" i="1" kern="10" dirty="0" smtClean="0">
                <a:ln w="11430"/>
                <a:solidFill>
                  <a:schemeClr val="accent2"/>
                </a:solidFill>
                <a:latin typeface="Times New Roman"/>
                <a:cs typeface="Times New Roman"/>
              </a:rPr>
              <a:t>Алины</a:t>
            </a:r>
            <a:r>
              <a:rPr lang="ru-RU" sz="4000" b="1" i="1" kern="10" dirty="0" smtClean="0">
                <a:ln w="11430"/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endParaRPr lang="ru-RU" sz="4000" b="1" i="1" kern="10" dirty="0">
              <a:ln w="11430"/>
              <a:solidFill>
                <a:schemeClr val="accent2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4400" b="1" i="1" kern="10" dirty="0" smtClean="0">
                <a:ln w="11430"/>
                <a:solidFill>
                  <a:schemeClr val="accent2"/>
                </a:solidFill>
                <a:latin typeface="Times New Roman"/>
                <a:cs typeface="Times New Roman"/>
              </a:rPr>
              <a:t>Владимировны</a:t>
            </a:r>
            <a:endParaRPr lang="ru-RU" sz="4400" b="1" i="1" kern="10" dirty="0">
              <a:ln w="11430"/>
              <a:solidFill>
                <a:schemeClr val="accent2"/>
              </a:solidFill>
              <a:latin typeface="Times New Roman"/>
              <a:cs typeface="Times New Roman"/>
            </a:endParaRPr>
          </a:p>
        </p:txBody>
      </p:sp>
      <p:sp>
        <p:nvSpPr>
          <p:cNvPr id="13317" name="WordArt 6"/>
          <p:cNvSpPr>
            <a:spLocks noChangeArrowheads="1" noChangeShapeType="1" noTextEdit="1"/>
          </p:cNvSpPr>
          <p:nvPr/>
        </p:nvSpPr>
        <p:spPr bwMode="auto">
          <a:xfrm>
            <a:off x="4067175" y="3141663"/>
            <a:ext cx="4176713" cy="874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13318" name="WordArt 7"/>
          <p:cNvSpPr>
            <a:spLocks noChangeArrowheads="1" noChangeShapeType="1" noTextEdit="1"/>
          </p:cNvSpPr>
          <p:nvPr/>
        </p:nvSpPr>
        <p:spPr bwMode="auto">
          <a:xfrm>
            <a:off x="3094038" y="4581525"/>
            <a:ext cx="6049962" cy="525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699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6021388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3319" name="TextBox 2"/>
          <p:cNvSpPr txBox="1">
            <a:spLocks noChangeArrowheads="1"/>
          </p:cNvSpPr>
          <p:nvPr/>
        </p:nvSpPr>
        <p:spPr bwMode="auto">
          <a:xfrm>
            <a:off x="31750" y="149225"/>
            <a:ext cx="9112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«Центр развития ребенка – детский сад № №32»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704" y="1394580"/>
            <a:ext cx="3767363" cy="5557763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54"/>
          <a:stretch>
            <a:fillRect/>
          </a:stretch>
        </p:blipFill>
        <p:spPr bwMode="auto">
          <a:xfrm>
            <a:off x="15875" y="1492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WordArt 6"/>
          <p:cNvSpPr>
            <a:spLocks noChangeArrowheads="1" noChangeShapeType="1" noTextEdit="1"/>
          </p:cNvSpPr>
          <p:nvPr/>
        </p:nvSpPr>
        <p:spPr bwMode="auto">
          <a:xfrm>
            <a:off x="4067175" y="3141663"/>
            <a:ext cx="4176713" cy="874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13318" name="WordArt 7"/>
          <p:cNvSpPr>
            <a:spLocks noChangeArrowheads="1" noChangeShapeType="1" noTextEdit="1"/>
          </p:cNvSpPr>
          <p:nvPr/>
        </p:nvSpPr>
        <p:spPr bwMode="auto">
          <a:xfrm>
            <a:off x="3094038" y="4581525"/>
            <a:ext cx="6049962" cy="525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699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6021388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3319" name="TextBox 2"/>
          <p:cNvSpPr txBox="1">
            <a:spLocks noChangeArrowheads="1"/>
          </p:cNvSpPr>
          <p:nvPr/>
        </p:nvSpPr>
        <p:spPr bwMode="auto">
          <a:xfrm>
            <a:off x="0" y="0"/>
            <a:ext cx="1331640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8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ru-RU" alt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0"/>
            <a:ext cx="1910042" cy="27809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0"/>
            <a:ext cx="1818202" cy="26642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720606" y="427458"/>
            <a:ext cx="2592279" cy="1737363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2311789" cy="306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56992"/>
            <a:ext cx="2152864" cy="278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356992"/>
            <a:ext cx="1869670" cy="27363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463891" y="3769357"/>
            <a:ext cx="2664297" cy="19835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1854" b="32473"/>
          <a:stretch>
            <a:fillRect/>
          </a:stretch>
        </p:blipFill>
        <p:spPr>
          <a:xfrm>
            <a:off x="7141391" y="0"/>
            <a:ext cx="2002609" cy="2797373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57062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767384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54"/>
          <a:stretch>
            <a:fillRect/>
          </a:stretch>
        </p:blipFill>
        <p:spPr bwMode="auto">
          <a:xfrm>
            <a:off x="15875" y="555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WordArt 6"/>
          <p:cNvSpPr>
            <a:spLocks noChangeArrowheads="1" noChangeShapeType="1" noTextEdit="1"/>
          </p:cNvSpPr>
          <p:nvPr/>
        </p:nvSpPr>
        <p:spPr bwMode="auto">
          <a:xfrm>
            <a:off x="4067175" y="3141663"/>
            <a:ext cx="4176713" cy="874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13318" name="WordArt 7"/>
          <p:cNvSpPr>
            <a:spLocks noChangeArrowheads="1" noChangeShapeType="1" noTextEdit="1"/>
          </p:cNvSpPr>
          <p:nvPr/>
        </p:nvSpPr>
        <p:spPr bwMode="auto">
          <a:xfrm>
            <a:off x="3094038" y="4581525"/>
            <a:ext cx="6049962" cy="525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699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6021388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3319" name="TextBox 2"/>
          <p:cNvSpPr txBox="1">
            <a:spLocks noChangeArrowheads="1"/>
          </p:cNvSpPr>
          <p:nvPr/>
        </p:nvSpPr>
        <p:spPr bwMode="auto">
          <a:xfrm>
            <a:off x="179512" y="149225"/>
            <a:ext cx="8964488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56" t="3581" r="7045"/>
          <a:stretch>
            <a:fillRect/>
          </a:stretch>
        </p:blipFill>
        <p:spPr>
          <a:xfrm>
            <a:off x="179512" y="0"/>
            <a:ext cx="2232248" cy="33604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188640"/>
            <a:ext cx="3452653" cy="29429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973"/>
          <a:stretch>
            <a:fillRect/>
          </a:stretch>
        </p:blipFill>
        <p:spPr>
          <a:xfrm>
            <a:off x="0" y="3335924"/>
            <a:ext cx="2483768" cy="35220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64" r="14440"/>
          <a:stretch>
            <a:fillRect/>
          </a:stretch>
        </p:blipFill>
        <p:spPr>
          <a:xfrm>
            <a:off x="2699792" y="3861048"/>
            <a:ext cx="3419552" cy="2664296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3" r="6044"/>
          <a:stretch>
            <a:fillRect/>
          </a:stretch>
        </p:blipFill>
        <p:spPr bwMode="auto">
          <a:xfrm>
            <a:off x="6084168" y="0"/>
            <a:ext cx="3059832" cy="213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34" r="12195"/>
          <a:stretch>
            <a:fillRect/>
          </a:stretch>
        </p:blipFill>
        <p:spPr>
          <a:xfrm>
            <a:off x="6084168" y="2268155"/>
            <a:ext cx="3059832" cy="267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7699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54"/>
          <a:stretch>
            <a:fillRect/>
          </a:stretch>
        </p:blipFill>
        <p:spPr bwMode="auto">
          <a:xfrm>
            <a:off x="0" y="1203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WordArt 6"/>
          <p:cNvSpPr>
            <a:spLocks noChangeArrowheads="1" noChangeShapeType="1" noTextEdit="1"/>
          </p:cNvSpPr>
          <p:nvPr/>
        </p:nvSpPr>
        <p:spPr bwMode="auto">
          <a:xfrm>
            <a:off x="4067175" y="3141663"/>
            <a:ext cx="4176713" cy="874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13318" name="WordArt 7"/>
          <p:cNvSpPr>
            <a:spLocks noChangeArrowheads="1" noChangeShapeType="1" noTextEdit="1"/>
          </p:cNvSpPr>
          <p:nvPr/>
        </p:nvSpPr>
        <p:spPr bwMode="auto">
          <a:xfrm>
            <a:off x="3094038" y="4581525"/>
            <a:ext cx="6049962" cy="525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699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6021388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3319" name="TextBox 2"/>
          <p:cNvSpPr txBox="1">
            <a:spLocks noChangeArrowheads="1"/>
          </p:cNvSpPr>
          <p:nvPr/>
        </p:nvSpPr>
        <p:spPr bwMode="auto">
          <a:xfrm>
            <a:off x="179512" y="149225"/>
            <a:ext cx="896448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endParaRPr lang="ru-RU" alt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endParaRPr lang="ru-RU" alt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endParaRPr lang="ru-RU" alt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634782" cy="35730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0"/>
            <a:ext cx="2502532" cy="35730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83" r="15698" b="20489"/>
          <a:stretch>
            <a:fillRect/>
          </a:stretch>
        </p:blipFill>
        <p:spPr>
          <a:xfrm>
            <a:off x="683568" y="3734434"/>
            <a:ext cx="4608512" cy="31235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7563" y="0"/>
            <a:ext cx="3612909" cy="2709682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652120" y="2852935"/>
            <a:ext cx="2736304" cy="375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735210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54"/>
          <a:stretch>
            <a:fillRect/>
          </a:stretch>
        </p:blipFill>
        <p:spPr bwMode="auto">
          <a:xfrm>
            <a:off x="15875" y="16869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WordArt 6"/>
          <p:cNvSpPr>
            <a:spLocks noChangeArrowheads="1" noChangeShapeType="1" noTextEdit="1"/>
          </p:cNvSpPr>
          <p:nvPr/>
        </p:nvSpPr>
        <p:spPr bwMode="auto">
          <a:xfrm>
            <a:off x="4067175" y="3141663"/>
            <a:ext cx="4176713" cy="874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13318" name="WordArt 7"/>
          <p:cNvSpPr>
            <a:spLocks noChangeArrowheads="1" noChangeShapeType="1" noTextEdit="1"/>
          </p:cNvSpPr>
          <p:nvPr/>
        </p:nvSpPr>
        <p:spPr bwMode="auto">
          <a:xfrm>
            <a:off x="3094038" y="4581525"/>
            <a:ext cx="6049962" cy="525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699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6021388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3319" name="TextBox 2"/>
          <p:cNvSpPr txBox="1">
            <a:spLocks noChangeArrowheads="1"/>
          </p:cNvSpPr>
          <p:nvPr/>
        </p:nvSpPr>
        <p:spPr bwMode="auto">
          <a:xfrm>
            <a:off x="179512" y="149225"/>
            <a:ext cx="2808312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sz="1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Межгрупповой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sz="1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познавательно-творческий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sz="1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конкурс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sz="1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«</a:t>
            </a:r>
            <a:r>
              <a:rPr lang="ru-R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Птичий бал»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034" b="14949"/>
          <a:stretch>
            <a:fillRect/>
          </a:stretch>
        </p:blipFill>
        <p:spPr>
          <a:xfrm>
            <a:off x="0" y="3761656"/>
            <a:ext cx="4245936" cy="3096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90" r="11323" b="6529"/>
          <a:stretch>
            <a:fillRect/>
          </a:stretch>
        </p:blipFill>
        <p:spPr>
          <a:xfrm>
            <a:off x="2771800" y="260648"/>
            <a:ext cx="2448272" cy="37444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932040" y="260648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Конкурс</a:t>
            </a:r>
          </a:p>
          <a:p>
            <a:pPr algn="ctr"/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детско-родительского </a:t>
            </a:r>
          </a:p>
          <a:p>
            <a:pPr algn="ctr"/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творчества</a:t>
            </a:r>
          </a:p>
          <a:p>
            <a:pPr algn="ctr"/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«Осенняя шляпка»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1844824"/>
            <a:ext cx="1944216" cy="25922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06" r="34510"/>
          <a:stretch>
            <a:fillRect/>
          </a:stretch>
        </p:blipFill>
        <p:spPr>
          <a:xfrm>
            <a:off x="7308304" y="1628800"/>
            <a:ext cx="1512168" cy="31544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19" t="26870" r="5582" b="10099"/>
          <a:stretch>
            <a:fillRect/>
          </a:stretch>
        </p:blipFill>
        <p:spPr>
          <a:xfrm>
            <a:off x="4355976" y="4834350"/>
            <a:ext cx="4032448" cy="202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79024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54"/>
          <a:stretch>
            <a:fillRect/>
          </a:stretch>
        </p:blipFill>
        <p:spPr bwMode="auto">
          <a:xfrm>
            <a:off x="15875" y="16869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WordArt 6"/>
          <p:cNvSpPr>
            <a:spLocks noChangeArrowheads="1" noChangeShapeType="1" noTextEdit="1"/>
          </p:cNvSpPr>
          <p:nvPr/>
        </p:nvSpPr>
        <p:spPr bwMode="auto">
          <a:xfrm>
            <a:off x="4067175" y="3141663"/>
            <a:ext cx="4176713" cy="874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13318" name="WordArt 7"/>
          <p:cNvSpPr>
            <a:spLocks noChangeArrowheads="1" noChangeShapeType="1" noTextEdit="1"/>
          </p:cNvSpPr>
          <p:nvPr/>
        </p:nvSpPr>
        <p:spPr bwMode="auto">
          <a:xfrm>
            <a:off x="3094038" y="4581525"/>
            <a:ext cx="6049962" cy="525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699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6021388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3319" name="TextBox 2"/>
          <p:cNvSpPr txBox="1">
            <a:spLocks noChangeArrowheads="1"/>
          </p:cNvSpPr>
          <p:nvPr/>
        </p:nvSpPr>
        <p:spPr bwMode="auto">
          <a:xfrm>
            <a:off x="105631" y="149225"/>
            <a:ext cx="8964488" cy="51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«Окна Победы»</a:t>
            </a:r>
            <a:endParaRPr lang="ru-RU" altLang="ru-RU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ru-RU" alt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692696"/>
            <a:ext cx="2221497" cy="24016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2140" y="764704"/>
            <a:ext cx="3024336" cy="40324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212976"/>
            <a:ext cx="2088232" cy="3577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836712"/>
            <a:ext cx="2935064" cy="392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533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WordArt 6"/>
          <p:cNvSpPr>
            <a:spLocks noChangeArrowheads="1" noChangeShapeType="1" noTextEdit="1"/>
          </p:cNvSpPr>
          <p:nvPr/>
        </p:nvSpPr>
        <p:spPr bwMode="auto">
          <a:xfrm>
            <a:off x="4067175" y="3141663"/>
            <a:ext cx="4176713" cy="874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13318" name="WordArt 7"/>
          <p:cNvSpPr>
            <a:spLocks noChangeArrowheads="1" noChangeShapeType="1" noTextEdit="1"/>
          </p:cNvSpPr>
          <p:nvPr/>
        </p:nvSpPr>
        <p:spPr bwMode="auto">
          <a:xfrm>
            <a:off x="3094038" y="4581525"/>
            <a:ext cx="6049962" cy="525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699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6021388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3319" name="TextBox 2"/>
          <p:cNvSpPr txBox="1">
            <a:spLocks noChangeArrowheads="1"/>
          </p:cNvSpPr>
          <p:nvPr/>
        </p:nvSpPr>
        <p:spPr bwMode="auto">
          <a:xfrm>
            <a:off x="3635896" y="0"/>
            <a:ext cx="3634023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</a:t>
            </a:r>
            <a:r>
              <a:rPr lang="ru-RU" altLang="ru-RU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Городская акция ГИБДД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«Заботливые руки»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426"/>
          <a:stretch>
            <a:fillRect/>
          </a:stretch>
        </p:blipFill>
        <p:spPr>
          <a:xfrm>
            <a:off x="0" y="0"/>
            <a:ext cx="3140150" cy="1728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22" r="30965"/>
          <a:stretch>
            <a:fillRect/>
          </a:stretch>
        </p:blipFill>
        <p:spPr>
          <a:xfrm>
            <a:off x="3275856" y="1052736"/>
            <a:ext cx="3563888" cy="49670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797"/>
          <a:stretch>
            <a:fillRect/>
          </a:stretch>
        </p:blipFill>
        <p:spPr>
          <a:xfrm>
            <a:off x="0" y="1844824"/>
            <a:ext cx="3145515" cy="16561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222110" y="4046646"/>
            <a:ext cx="3212976" cy="240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2114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54"/>
          <a:stretch>
            <a:fillRect/>
          </a:stretch>
        </p:blipFill>
        <p:spPr bwMode="auto">
          <a:xfrm>
            <a:off x="15875" y="16869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WordArt 6"/>
          <p:cNvSpPr>
            <a:spLocks noChangeArrowheads="1" noChangeShapeType="1" noTextEdit="1"/>
          </p:cNvSpPr>
          <p:nvPr/>
        </p:nvSpPr>
        <p:spPr bwMode="auto">
          <a:xfrm>
            <a:off x="4067175" y="3141663"/>
            <a:ext cx="4176713" cy="874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13318" name="WordArt 7"/>
          <p:cNvSpPr>
            <a:spLocks noChangeArrowheads="1" noChangeShapeType="1" noTextEdit="1"/>
          </p:cNvSpPr>
          <p:nvPr/>
        </p:nvSpPr>
        <p:spPr bwMode="auto">
          <a:xfrm>
            <a:off x="3094038" y="4581525"/>
            <a:ext cx="6049962" cy="525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699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6021388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3319" name="TextBox 2"/>
          <p:cNvSpPr txBox="1">
            <a:spLocks noChangeArrowheads="1"/>
          </p:cNvSpPr>
          <p:nvPr/>
        </p:nvSpPr>
        <p:spPr bwMode="auto">
          <a:xfrm>
            <a:off x="105631" y="149225"/>
            <a:ext cx="896448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</a:t>
            </a: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Конкурс детско-родительского творчества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«Зимнее окошко»</a:t>
            </a:r>
            <a:endParaRPr lang="ru-RU" altLang="ru-RU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ru-RU" alt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1412776"/>
            <a:ext cx="4277150" cy="44109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505807" y="1774565"/>
            <a:ext cx="4608513" cy="359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66683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54"/>
          <a:stretch>
            <a:fillRect/>
          </a:stretch>
        </p:blipFill>
        <p:spPr bwMode="auto">
          <a:xfrm>
            <a:off x="15875" y="555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WordArt 6"/>
          <p:cNvSpPr>
            <a:spLocks noChangeArrowheads="1" noChangeShapeType="1" noTextEdit="1"/>
          </p:cNvSpPr>
          <p:nvPr/>
        </p:nvSpPr>
        <p:spPr bwMode="auto">
          <a:xfrm>
            <a:off x="4067175" y="3141663"/>
            <a:ext cx="4176713" cy="874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13318" name="WordArt 7"/>
          <p:cNvSpPr>
            <a:spLocks noChangeArrowheads="1" noChangeShapeType="1" noTextEdit="1"/>
          </p:cNvSpPr>
          <p:nvPr/>
        </p:nvSpPr>
        <p:spPr bwMode="auto">
          <a:xfrm>
            <a:off x="3094038" y="4581525"/>
            <a:ext cx="6049962" cy="525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699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6021388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3319" name="TextBox 2"/>
          <p:cNvSpPr txBox="1">
            <a:spLocks noChangeArrowheads="1"/>
          </p:cNvSpPr>
          <p:nvPr/>
        </p:nvSpPr>
        <p:spPr bwMode="auto">
          <a:xfrm>
            <a:off x="179512" y="149225"/>
            <a:ext cx="8964488" cy="877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Дата и место </a:t>
            </a: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рождения:                                                            </a:t>
            </a: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altLang="ru-RU" sz="1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24.09.1979 г. г. Рязань                                                               </a:t>
            </a:r>
            <a:r>
              <a:rPr lang="ru-RU" altLang="ru-RU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Портрет</a:t>
            </a:r>
            <a:endParaRPr lang="ru-RU" altLang="ru-RU" sz="2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Образование: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Среднее специальное: </a:t>
            </a: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1999 год,</a:t>
            </a:r>
            <a:endParaRPr lang="ru-RU" altLang="ru-RU" sz="2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Рязанский педагогический колледж,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специальность: дошкольное образование;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квалификация: воспитатель детей дошкольного возраста с дополнительной подготовкой в области экологического воспитания.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Высшее; </a:t>
            </a: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2003 год,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Государственное </a:t>
            </a:r>
            <a:r>
              <a:rPr lang="ru-RU" altLang="ru-RU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образовательное </a:t>
            </a: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учреждение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высшего </a:t>
            </a: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профессионального образования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«Рязанский государственный </a:t>
            </a: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педагогический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университет имени С</a:t>
            </a: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А. Есенина»,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специальность</a:t>
            </a: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педагогика и методика дошкольного образования,</a:t>
            </a:r>
            <a:endParaRPr lang="ru-RU" altLang="ru-RU" sz="2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квалификация :  педагог </a:t>
            </a:r>
            <a:r>
              <a:rPr lang="ru-RU" altLang="ru-RU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дошкольного </a:t>
            </a: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образования, социальный </a:t>
            </a:r>
            <a:r>
              <a:rPr lang="ru-RU" altLang="ru-RU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педагог</a:t>
            </a:r>
            <a:r>
              <a:rPr lang="ru-RU" alt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None/>
            </a:pPr>
            <a:endParaRPr lang="ru-RU" altLang="ru-RU" sz="24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Общий педагогический стаж:13лет;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Педагогический стаж в данном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образовательном учреждении: 13 лет</a:t>
            </a:r>
          </a:p>
          <a:p>
            <a:pPr eaLnBrk="1" hangingPunct="1">
              <a:spcBef>
                <a:spcPct val="0"/>
              </a:spcBef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ru-RU" alt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84141" y="-1347895"/>
            <a:ext cx="2907758" cy="421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88821" y="2078602"/>
            <a:ext cx="1969084" cy="294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26358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54"/>
          <a:stretch>
            <a:fillRect/>
          </a:stretch>
        </p:blipFill>
        <p:spPr bwMode="auto">
          <a:xfrm>
            <a:off x="2564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WordArt 6"/>
          <p:cNvSpPr>
            <a:spLocks noChangeArrowheads="1" noChangeShapeType="1" noTextEdit="1"/>
          </p:cNvSpPr>
          <p:nvPr/>
        </p:nvSpPr>
        <p:spPr bwMode="auto">
          <a:xfrm>
            <a:off x="4067175" y="3141663"/>
            <a:ext cx="4176713" cy="874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13318" name="WordArt 7"/>
          <p:cNvSpPr>
            <a:spLocks noChangeArrowheads="1" noChangeShapeType="1" noTextEdit="1"/>
          </p:cNvSpPr>
          <p:nvPr/>
        </p:nvSpPr>
        <p:spPr bwMode="auto">
          <a:xfrm>
            <a:off x="3094038" y="4581525"/>
            <a:ext cx="6049962" cy="525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699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6021388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3319" name="TextBox 2"/>
          <p:cNvSpPr txBox="1">
            <a:spLocks noChangeArrowheads="1"/>
          </p:cNvSpPr>
          <p:nvPr/>
        </p:nvSpPr>
        <p:spPr bwMode="auto">
          <a:xfrm>
            <a:off x="179512" y="149225"/>
            <a:ext cx="8964488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ru-RU" altLang="ru-RU" sz="2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квалификации: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1. Рязанский  институт развития образования по теме: </a:t>
            </a:r>
            <a:r>
              <a:rPr lang="ru-RU" altLang="ru-RU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«Проектирование </a:t>
            </a: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педагогической </a:t>
            </a:r>
            <a:r>
              <a:rPr lang="ru-RU" altLang="ru-RU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  <a:r>
              <a:rPr lang="ru-RU" altLang="ru-RU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 современных условиях</a:t>
            </a: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( 72 часа), очная форма.</a:t>
            </a:r>
          </a:p>
          <a:p>
            <a:pPr eaLnBrk="1" hangingPunct="1">
              <a:spcBef>
                <a:spcPct val="0"/>
              </a:spcBef>
              <a:buNone/>
            </a:pPr>
            <a:endParaRPr lang="ru-RU" altLang="ru-RU" sz="2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2. Научно-Производственное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Объединение </a:t>
            </a:r>
            <a:r>
              <a:rPr lang="ru-RU" altLang="ru-RU" sz="1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ПрофЭкспортСофт</a:t>
            </a:r>
            <a:endParaRPr lang="ru-RU" altLang="ru-RU" sz="18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 теме «Правила гигиены.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Особенности работы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образовательной организации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 условиях сложной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санитарно-эпидемиологической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обстановки. Использование новейших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технологий в организации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образовательного процесса» (72 часа).</a:t>
            </a:r>
            <a:endParaRPr lang="ru-RU" altLang="ru-RU" sz="18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42130" y="755129"/>
            <a:ext cx="2677721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243552" y="4124199"/>
            <a:ext cx="3823957" cy="272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3352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54"/>
          <a:stretch>
            <a:fillRect/>
          </a:stretch>
        </p:blipFill>
        <p:spPr bwMode="auto">
          <a:xfrm>
            <a:off x="15875" y="16869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WordArt 6"/>
          <p:cNvSpPr>
            <a:spLocks noChangeArrowheads="1" noChangeShapeType="1" noTextEdit="1"/>
          </p:cNvSpPr>
          <p:nvPr/>
        </p:nvSpPr>
        <p:spPr bwMode="auto">
          <a:xfrm>
            <a:off x="4067175" y="3141663"/>
            <a:ext cx="4176713" cy="874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13318" name="WordArt 7"/>
          <p:cNvSpPr>
            <a:spLocks noChangeArrowheads="1" noChangeShapeType="1" noTextEdit="1"/>
          </p:cNvSpPr>
          <p:nvPr/>
        </p:nvSpPr>
        <p:spPr bwMode="auto">
          <a:xfrm>
            <a:off x="3094038" y="4581525"/>
            <a:ext cx="6049962" cy="525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699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6021388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3319" name="TextBox 2"/>
          <p:cNvSpPr txBox="1">
            <a:spLocks noChangeArrowheads="1"/>
          </p:cNvSpPr>
          <p:nvPr/>
        </p:nvSpPr>
        <p:spPr bwMode="auto">
          <a:xfrm>
            <a:off x="179512" y="149225"/>
            <a:ext cx="8964488" cy="784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«Центр дистанционного образования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«Прояви себя». Тема «Инклюзивное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образование детей с ОВЗ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 условиях реализации ФГОС»,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(108 часов).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Автономная некоммерческая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рганизация дополнительного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профессионального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образования «Платформа».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Тема «Обучение по оказанию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первой помощи пострадавшим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в образовательной организации»,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(16 часов).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681682" y="3657343"/>
            <a:ext cx="4427983" cy="33209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1682" y="93568"/>
            <a:ext cx="4392489" cy="329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9178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54"/>
          <a:stretch>
            <a:fillRect/>
          </a:stretch>
        </p:blipFill>
        <p:spPr bwMode="auto">
          <a:xfrm>
            <a:off x="0" y="0"/>
            <a:ext cx="9159875" cy="686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WordArt 6"/>
          <p:cNvSpPr>
            <a:spLocks noChangeArrowheads="1" noChangeShapeType="1" noTextEdit="1"/>
          </p:cNvSpPr>
          <p:nvPr/>
        </p:nvSpPr>
        <p:spPr bwMode="auto">
          <a:xfrm>
            <a:off x="4067175" y="3141663"/>
            <a:ext cx="4176713" cy="874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13318" name="WordArt 7"/>
          <p:cNvSpPr>
            <a:spLocks noChangeArrowheads="1" noChangeShapeType="1" noTextEdit="1"/>
          </p:cNvSpPr>
          <p:nvPr/>
        </p:nvSpPr>
        <p:spPr bwMode="auto">
          <a:xfrm>
            <a:off x="3094038" y="4581525"/>
            <a:ext cx="6049962" cy="525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699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6021388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3319" name="TextBox 2"/>
          <p:cNvSpPr txBox="1">
            <a:spLocks noChangeArrowheads="1"/>
          </p:cNvSpPr>
          <p:nvPr/>
        </p:nvSpPr>
        <p:spPr bwMode="auto">
          <a:xfrm>
            <a:off x="97693" y="-19394"/>
            <a:ext cx="89644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Почетные грамоты</a:t>
            </a:r>
            <a:r>
              <a:rPr lang="ru-RU" altLang="ru-RU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и благодарности</a:t>
            </a:r>
            <a:endParaRPr lang="ru-RU" altLang="ru-RU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010" y="4129015"/>
            <a:ext cx="2088232" cy="278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3895" y="4129015"/>
            <a:ext cx="1922994" cy="27107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2175" y="4140951"/>
            <a:ext cx="1888134" cy="26868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2837" y="408229"/>
            <a:ext cx="2768104" cy="36908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7006" y="4140951"/>
            <a:ext cx="1952031" cy="26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4750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54"/>
          <a:stretch>
            <a:fillRect/>
          </a:stretch>
        </p:blipFill>
        <p:spPr bwMode="auto">
          <a:xfrm>
            <a:off x="15875" y="16869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WordArt 6"/>
          <p:cNvSpPr>
            <a:spLocks noChangeArrowheads="1" noChangeShapeType="1" noTextEdit="1"/>
          </p:cNvSpPr>
          <p:nvPr/>
        </p:nvSpPr>
        <p:spPr bwMode="auto">
          <a:xfrm>
            <a:off x="4067175" y="3141663"/>
            <a:ext cx="4176713" cy="874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13318" name="WordArt 7"/>
          <p:cNvSpPr>
            <a:spLocks noChangeArrowheads="1" noChangeShapeType="1" noTextEdit="1"/>
          </p:cNvSpPr>
          <p:nvPr/>
        </p:nvSpPr>
        <p:spPr bwMode="auto">
          <a:xfrm>
            <a:off x="3094038" y="4581525"/>
            <a:ext cx="6049962" cy="525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699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6021388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3319" name="TextBox 2"/>
          <p:cNvSpPr txBox="1">
            <a:spLocks noChangeArrowheads="1"/>
          </p:cNvSpPr>
          <p:nvPr/>
        </p:nvSpPr>
        <p:spPr bwMode="auto">
          <a:xfrm>
            <a:off x="179512" y="149225"/>
            <a:ext cx="8964488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2555776" cy="35010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0"/>
            <a:ext cx="2100271" cy="31409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5991" y="0"/>
            <a:ext cx="1858009" cy="31409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0"/>
            <a:ext cx="2016224" cy="31004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73016"/>
            <a:ext cx="2627784" cy="35283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3501008"/>
            <a:ext cx="2323877" cy="30985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3530799"/>
            <a:ext cx="2611909" cy="33272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2634" y="3356992"/>
            <a:ext cx="1551366" cy="206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54020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54"/>
          <a:stretch>
            <a:fillRect/>
          </a:stretch>
        </p:blipFill>
        <p:spPr bwMode="auto">
          <a:xfrm>
            <a:off x="15875" y="555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WordArt 6"/>
          <p:cNvSpPr>
            <a:spLocks noChangeArrowheads="1" noChangeShapeType="1" noTextEdit="1"/>
          </p:cNvSpPr>
          <p:nvPr/>
        </p:nvSpPr>
        <p:spPr bwMode="auto">
          <a:xfrm>
            <a:off x="4067175" y="3141663"/>
            <a:ext cx="4176713" cy="874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13318" name="WordArt 7"/>
          <p:cNvSpPr>
            <a:spLocks noChangeArrowheads="1" noChangeShapeType="1" noTextEdit="1"/>
          </p:cNvSpPr>
          <p:nvPr/>
        </p:nvSpPr>
        <p:spPr bwMode="auto">
          <a:xfrm>
            <a:off x="3094038" y="4581525"/>
            <a:ext cx="6049962" cy="525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699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6021388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3319" name="TextBox 2"/>
          <p:cNvSpPr txBox="1">
            <a:spLocks noChangeArrowheads="1"/>
          </p:cNvSpPr>
          <p:nvPr/>
        </p:nvSpPr>
        <p:spPr bwMode="auto">
          <a:xfrm>
            <a:off x="179512" y="149225"/>
            <a:ext cx="89644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8152" y="-1"/>
            <a:ext cx="2603927" cy="34719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0"/>
            <a:ext cx="2448272" cy="34296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7670" y="0"/>
            <a:ext cx="3996330" cy="28529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73016"/>
            <a:ext cx="4379978" cy="32849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944"/>
          <a:stretch>
            <a:fillRect/>
          </a:stretch>
        </p:blipFill>
        <p:spPr>
          <a:xfrm>
            <a:off x="4499992" y="2852936"/>
            <a:ext cx="2358515" cy="25249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4840434"/>
            <a:ext cx="2690088" cy="201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08357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WordArt 6"/>
          <p:cNvSpPr>
            <a:spLocks noChangeArrowheads="1" noChangeShapeType="1" noTextEdit="1"/>
          </p:cNvSpPr>
          <p:nvPr/>
        </p:nvSpPr>
        <p:spPr bwMode="auto">
          <a:xfrm>
            <a:off x="4067175" y="3141663"/>
            <a:ext cx="4176713" cy="874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13318" name="WordArt 7"/>
          <p:cNvSpPr>
            <a:spLocks noChangeArrowheads="1" noChangeShapeType="1" noTextEdit="1"/>
          </p:cNvSpPr>
          <p:nvPr/>
        </p:nvSpPr>
        <p:spPr bwMode="auto">
          <a:xfrm>
            <a:off x="3094038" y="4581525"/>
            <a:ext cx="6049962" cy="525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699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6021388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3319" name="TextBox 2"/>
          <p:cNvSpPr txBox="1">
            <a:spLocks noChangeArrowheads="1"/>
          </p:cNvSpPr>
          <p:nvPr/>
        </p:nvSpPr>
        <p:spPr bwMode="auto">
          <a:xfrm>
            <a:off x="179512" y="149225"/>
            <a:ext cx="896448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4572000" cy="43088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Приоритетное направление педагогической деятельности</a:t>
            </a:r>
          </a:p>
          <a:p>
            <a:endParaRPr lang="ru-RU" altLang="ru-RU" sz="16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«Формирование экологических представлений детей старшего дошкольного возраста в ходе трудовой деятельности»</a:t>
            </a:r>
          </a:p>
          <a:p>
            <a:pPr algn="ctr"/>
            <a:endParaRPr lang="ru-RU" altLang="ru-RU" sz="16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Актуальность </a:t>
            </a:r>
            <a:r>
              <a:rPr lang="ru-RU" sz="1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роль экологического образования трудно переоценить. У подрастающего поколения формируются основы экологического сознания. Знания в экологическом воспитании нельзя считать конечным результатом, нужно, чтобы они стали убеждениями, тогда у детей и появится экологическая культура, которая должна найти своё выражение не только в словах и рассуждениях, но и в поступках</a:t>
            </a:r>
            <a:r>
              <a:rPr lang="ru-RU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0"/>
            <a:ext cx="4572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Цель темы: </a:t>
            </a:r>
            <a:r>
              <a:rPr lang="ru-RU" altLang="ru-RU" sz="1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Развитие трудовой деятельности, имеющей экологически ориентированный характер, для углубления и закрепления экологических представлений и формирования гуманного отношения к природе.</a:t>
            </a:r>
          </a:p>
          <a:p>
            <a:pPr algn="ctr"/>
            <a:endParaRPr lang="ru-RU" altLang="ru-RU" sz="16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16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1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Задачи  темы: </a:t>
            </a:r>
          </a:p>
          <a:p>
            <a:r>
              <a:rPr lang="ru-RU" sz="1600" dirty="0" smtClean="0">
                <a:solidFill>
                  <a:schemeClr val="accent2"/>
                </a:solidFill>
              </a:rPr>
              <a:t>1. Развивать у детей элементы экологического сознания, которое определяется содержанием и характером (степенью сложности) экологических знаний об устройстве мира природы, месте в нем человека, сущности жизни, пониманием ведущих взаимосвязей в мире.</a:t>
            </a:r>
          </a:p>
          <a:p>
            <a:r>
              <a:rPr lang="ru-RU" sz="1600" dirty="0" smtClean="0">
                <a:solidFill>
                  <a:schemeClr val="accent2"/>
                </a:solidFill>
              </a:rPr>
              <a:t>2. Развивать у детей навыки экологически ориентированной деятельности с объектами ближайшего природного окружения, экологически грамотного поведения в быту и в природе.</a:t>
            </a:r>
            <a:endParaRPr lang="ru-RU" sz="1600" dirty="0">
              <a:solidFill>
                <a:schemeClr val="accent2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82667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Планируемый результат</a:t>
            </a:r>
          </a:p>
          <a:p>
            <a:endParaRPr lang="ru-RU" altLang="ru-RU" sz="14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Результатом работы считаю следующее: дошкольники понимают свою роль в окружающем мире. Осознают последствия своих действий во взаимодействии с природой. Имеют представления о законах природы. Направляют свою активную деятельность на защиту и охрану окружающей среды, и стремятся сохранить её в изначальном виде.</a:t>
            </a:r>
            <a:endParaRPr lang="ru-RU" altLang="ru-RU" sz="14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08000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54"/>
          <a:stretch>
            <a:fillRect/>
          </a:stretch>
        </p:blipFill>
        <p:spPr bwMode="auto">
          <a:xfrm>
            <a:off x="463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WordArt 6"/>
          <p:cNvSpPr>
            <a:spLocks noChangeArrowheads="1" noChangeShapeType="1" noTextEdit="1"/>
          </p:cNvSpPr>
          <p:nvPr/>
        </p:nvSpPr>
        <p:spPr bwMode="auto">
          <a:xfrm>
            <a:off x="4067175" y="3141663"/>
            <a:ext cx="4176713" cy="874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13318" name="WordArt 7"/>
          <p:cNvSpPr>
            <a:spLocks noChangeArrowheads="1" noChangeShapeType="1" noTextEdit="1"/>
          </p:cNvSpPr>
          <p:nvPr/>
        </p:nvSpPr>
        <p:spPr bwMode="auto">
          <a:xfrm>
            <a:off x="3094038" y="4581525"/>
            <a:ext cx="6049962" cy="525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699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6021388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3319" name="TextBox 2"/>
          <p:cNvSpPr txBox="1">
            <a:spLocks noChangeArrowheads="1"/>
          </p:cNvSpPr>
          <p:nvPr/>
        </p:nvSpPr>
        <p:spPr bwMode="auto">
          <a:xfrm>
            <a:off x="179512" y="149224"/>
            <a:ext cx="8964488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altLang="ru-RU" sz="1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</a:t>
            </a:r>
            <a:r>
              <a:rPr lang="ru-RU" altLang="ru-RU" sz="1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altLang="ru-RU" sz="1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0"/>
            <a:ext cx="2232248" cy="295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9183" y="1731667"/>
            <a:ext cx="2304256" cy="296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807037" y="-476709"/>
            <a:ext cx="2860254" cy="3813672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2477" y="-432475"/>
            <a:ext cx="2122873" cy="29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2984857"/>
            <a:ext cx="2736304" cy="38731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3212976"/>
            <a:ext cx="2463738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5828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3916</TotalTime>
  <Words>541</Words>
  <Application>Microsoft Office PowerPoint</Application>
  <PresentationFormat>Экран (4:3)</PresentationFormat>
  <Paragraphs>214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Zufar</dc:creator>
  <cp:lastModifiedBy>Admin</cp:lastModifiedBy>
  <cp:revision>299</cp:revision>
  <cp:lastPrinted>2019-04-22T19:14:34Z</cp:lastPrinted>
  <dcterms:created xsi:type="dcterms:W3CDTF">2012-01-22T13:35:30Z</dcterms:created>
  <dcterms:modified xsi:type="dcterms:W3CDTF">2022-06-02T06:39:44Z</dcterms:modified>
</cp:coreProperties>
</file>