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8" r:id="rId5"/>
    <p:sldId id="277" r:id="rId6"/>
    <p:sldId id="276" r:id="rId7"/>
    <p:sldId id="261" r:id="rId8"/>
    <p:sldId id="260" r:id="rId9"/>
    <p:sldId id="278" r:id="rId10"/>
    <p:sldId id="267" r:id="rId11"/>
    <p:sldId id="266" r:id="rId12"/>
    <p:sldId id="265" r:id="rId13"/>
    <p:sldId id="269" r:id="rId14"/>
    <p:sldId id="270" r:id="rId15"/>
    <p:sldId id="271" r:id="rId16"/>
    <p:sldId id="273" r:id="rId17"/>
    <p:sldId id="274" r:id="rId18"/>
    <p:sldId id="282" r:id="rId19"/>
    <p:sldId id="283" r:id="rId20"/>
    <p:sldId id="281" r:id="rId21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3594" autoAdjust="0"/>
  </p:normalViewPr>
  <p:slideViewPr>
    <p:cSldViewPr>
      <p:cViewPr>
        <p:scale>
          <a:sx n="80" d="100"/>
          <a:sy n="80" d="100"/>
        </p:scale>
        <p:origin x="-1272" y="-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95D7-5B40-442E-9FB4-80E036E23293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82E5-61D4-454C-AECA-4E340EB320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21780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95D7-5B40-442E-9FB4-80E036E23293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82E5-61D4-454C-AECA-4E340EB320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89648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95D7-5B40-442E-9FB4-80E036E23293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82E5-61D4-454C-AECA-4E340EB320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7619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95D7-5B40-442E-9FB4-80E036E23293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82E5-61D4-454C-AECA-4E340EB320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4530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95D7-5B40-442E-9FB4-80E036E23293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82E5-61D4-454C-AECA-4E340EB320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074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95D7-5B40-442E-9FB4-80E036E23293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82E5-61D4-454C-AECA-4E340EB320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63118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95D7-5B40-442E-9FB4-80E036E23293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82E5-61D4-454C-AECA-4E340EB320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7553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95D7-5B40-442E-9FB4-80E036E23293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82E5-61D4-454C-AECA-4E340EB320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72712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95D7-5B40-442E-9FB4-80E036E23293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82E5-61D4-454C-AECA-4E340EB320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49874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95D7-5B40-442E-9FB4-80E036E23293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82E5-61D4-454C-AECA-4E340EB320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30943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95D7-5B40-442E-9FB4-80E036E23293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82E5-61D4-454C-AECA-4E340EB320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23251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295D7-5B40-442E-9FB4-80E036E23293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682E5-61D4-454C-AECA-4E340EB320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1169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80" y="2756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576063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ru-RU" sz="2700" b="1" kern="10" dirty="0" smtClean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Times New Roman"/>
                <a:ea typeface="+mn-ea"/>
                <a:cs typeface="Times New Roman"/>
              </a:rPr>
              <a:t/>
            </a:r>
            <a:br>
              <a:rPr lang="ru-RU" sz="2700" b="1" kern="10" dirty="0" smtClean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Times New Roman"/>
                <a:ea typeface="+mn-ea"/>
                <a:cs typeface="Times New Roman"/>
              </a:rPr>
            </a:br>
            <a:r>
              <a:rPr lang="ru-RU" sz="2700" b="1" kern="10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Times New Roman"/>
                <a:ea typeface="+mn-ea"/>
                <a:cs typeface="Times New Roman"/>
              </a:rPr>
              <a:t/>
            </a:r>
            <a:br>
              <a:rPr lang="ru-RU" sz="2700" b="1" kern="10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Times New Roman"/>
                <a:ea typeface="+mn-ea"/>
                <a:cs typeface="Times New Roman"/>
              </a:rPr>
            </a:br>
            <a:r>
              <a:rPr lang="ru-RU" sz="2700" b="1" kern="10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Times New Roman"/>
                <a:ea typeface="+mn-ea"/>
                <a:cs typeface="Times New Roman"/>
              </a:rPr>
              <a:t/>
            </a:r>
            <a:br>
              <a:rPr lang="ru-RU" sz="2700" b="1" kern="10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Times New Roman"/>
                <a:ea typeface="+mn-ea"/>
                <a:cs typeface="Times New Roman"/>
              </a:rPr>
            </a:br>
            <a:r>
              <a:rPr lang="ru-RU" sz="2700" b="1" kern="10" dirty="0" smtClean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Times New Roman"/>
                <a:ea typeface="+mn-ea"/>
                <a:cs typeface="Times New Roman"/>
              </a:rPr>
              <a:t/>
            </a:r>
            <a:br>
              <a:rPr lang="ru-RU" sz="2700" b="1" kern="10" dirty="0" smtClean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Times New Roman"/>
                <a:ea typeface="+mn-ea"/>
                <a:cs typeface="Times New Roman"/>
              </a:rPr>
            </a:br>
            <a:r>
              <a:rPr lang="ru-RU" sz="2700" b="1" kern="10" dirty="0" smtClean="0">
                <a:ln w="11430"/>
                <a:solidFill>
                  <a:srgbClr val="002060"/>
                </a:solidFill>
                <a:latin typeface="Times New Roman"/>
                <a:ea typeface="+mn-ea"/>
                <a:cs typeface="Times New Roman"/>
              </a:rPr>
              <a:t>Муниципальное бюджетное дошкольное </a:t>
            </a:r>
            <a:r>
              <a:rPr lang="ru-RU" sz="2700" b="1" kern="10" dirty="0">
                <a:ln w="11430"/>
                <a:solidFill>
                  <a:srgbClr val="002060"/>
                </a:solidFill>
                <a:latin typeface="Times New Roman"/>
                <a:ea typeface="+mn-ea"/>
                <a:cs typeface="Times New Roman"/>
              </a:rPr>
              <a:t>образовательное учреждение</a:t>
            </a:r>
            <a:br>
              <a:rPr lang="ru-RU" sz="2700" b="1" kern="10" dirty="0">
                <a:ln w="11430"/>
                <a:solidFill>
                  <a:srgbClr val="002060"/>
                </a:solidFill>
                <a:latin typeface="Times New Roman"/>
                <a:ea typeface="+mn-ea"/>
                <a:cs typeface="Times New Roman"/>
              </a:rPr>
            </a:br>
            <a:r>
              <a:rPr lang="ru-RU" sz="2700" b="1" kern="10" dirty="0" smtClean="0">
                <a:ln w="11430"/>
                <a:solidFill>
                  <a:srgbClr val="002060"/>
                </a:solidFill>
                <a:latin typeface="Times New Roman"/>
                <a:ea typeface="+mn-ea"/>
                <a:cs typeface="Times New Roman"/>
              </a:rPr>
              <a:t>«Центр развития ребенка - детский </a:t>
            </a:r>
            <a:r>
              <a:rPr lang="ru-RU" sz="2700" b="1" kern="10" dirty="0">
                <a:ln w="11430"/>
                <a:solidFill>
                  <a:srgbClr val="002060"/>
                </a:solidFill>
                <a:latin typeface="Times New Roman"/>
                <a:ea typeface="+mn-ea"/>
                <a:cs typeface="Times New Roman"/>
              </a:rPr>
              <a:t>сад № </a:t>
            </a:r>
            <a:r>
              <a:rPr lang="ru-RU" sz="2700" b="1" kern="10" dirty="0" smtClean="0">
                <a:ln w="11430"/>
                <a:solidFill>
                  <a:srgbClr val="002060"/>
                </a:solidFill>
                <a:latin typeface="Times New Roman"/>
                <a:ea typeface="+mn-ea"/>
                <a:cs typeface="Times New Roman"/>
              </a:rPr>
              <a:t>32»</a:t>
            </a:r>
            <a:r>
              <a:rPr lang="ru-RU" sz="2700" b="1" kern="10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Times New Roman"/>
                <a:ea typeface="+mn-ea"/>
                <a:cs typeface="Times New Roman"/>
              </a:rPr>
              <a:t/>
            </a:r>
            <a:br>
              <a:rPr lang="ru-RU" sz="2700" b="1" kern="10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Times New Roman"/>
                <a:ea typeface="+mn-ea"/>
                <a:cs typeface="Times New Roman"/>
              </a:rPr>
            </a:br>
            <a:r>
              <a:rPr lang="ru-RU" sz="3600" b="1" i="1" kern="10" dirty="0" smtClean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Times New Roman"/>
                <a:ea typeface="+mn-ea"/>
                <a:cs typeface="Times New Roman"/>
              </a:rPr>
              <a:t>                                                                         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63888" y="1772816"/>
            <a:ext cx="5040560" cy="446449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  <a:r>
              <a:rPr lang="ru-RU"/>
              <a:t/>
            </a:r>
            <a:br>
              <a:rPr lang="ru-RU"/>
            </a:br>
            <a:r>
              <a:rPr lang="ru-RU" sz="5400" b="1" i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Гармаш</a:t>
            </a:r>
            <a:endParaRPr lang="ru-RU" sz="54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Антонина</a:t>
            </a:r>
          </a:p>
          <a:p>
            <a:r>
              <a:rPr lang="ru-RU" sz="5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Николаевна</a:t>
            </a:r>
            <a:endParaRPr lang="ru-RU" sz="5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643050"/>
            <a:ext cx="306705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11043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224135"/>
          </a:xfrm>
        </p:spPr>
        <p:txBody>
          <a:bodyPr>
            <a:normAutofit fontScale="90000"/>
          </a:bodyPr>
          <a:lstStyle/>
          <a:p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материалы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052736"/>
            <a:ext cx="7776864" cy="5256584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Приоритетное направление в работе </a:t>
            </a:r>
          </a:p>
          <a:p>
            <a:pPr algn="just"/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ru-RU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«Систематизация экологических знаний детей о предметах и явлениях окружающего мира</a:t>
            </a:r>
            <a:r>
              <a:rPr lang="ru-RU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экологически грамотного и безопасного поведения детей </a:t>
            </a:r>
            <a:r>
              <a:rPr lang="ru-RU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</a:t>
            </a:r>
            <a:r>
              <a:rPr lang="ru-RU" sz="2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 в процессе познания окружающего мира</a:t>
            </a:r>
          </a:p>
          <a:p>
            <a:pPr algn="just"/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</a:t>
            </a:r>
            <a:r>
              <a:rPr lang="ru-RU" sz="2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 и роль экологического образования трудно переоценить. У подрастающего поколения формируются основы экологического сознания. Знания в экологическом воспитании нельзя считать конечным результатом, нужно, чтобы они стали убеждениями, тогда у детей и появится экологическая культура, которая должна найти своё выражение не только в словах и рассуждениях, но и в поступках.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8698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404664"/>
            <a:ext cx="7632848" cy="5904656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Планируемый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  <a:endParaRPr lang="ru-RU" dirty="0" smtClean="0"/>
          </a:p>
          <a:p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Результатом </a:t>
            </a: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считаю следующее: </a:t>
            </a:r>
            <a:r>
              <a:rPr lang="ru-RU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дошкольники понимают свою роль в окружающем мире. Осознают последствия своих действий во взаимодействии с природой. Имеют представления о законах природы. Направляют свою активную деятельность на защиту и охрану окружающей среды, и стремятся сохранить её в изначальном виде.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5042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936103"/>
          </a:xfrm>
        </p:spPr>
        <p:txBody>
          <a:bodyPr>
            <a:normAutofit fontScale="90000"/>
          </a:bodyPr>
          <a:lstStyle/>
          <a:p>
            <a:r>
              <a:rPr 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r>
              <a:rPr 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</a:t>
            </a:r>
            <a:br>
              <a:rPr 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124744"/>
            <a:ext cx="7632848" cy="5040560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Наблюдения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Лабораторные исследования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буклетов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Словотворчество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 праздники, развлечения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95388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936103"/>
          </a:xfrm>
        </p:spPr>
        <p:txBody>
          <a:bodyPr>
            <a:normAutofit fontScale="90000"/>
          </a:bodyPr>
          <a:lstStyle/>
          <a:p>
            <a:r>
              <a:rPr lang="ru-RU" sz="3600" b="1" u="sng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u="sng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548680"/>
            <a:ext cx="7632848" cy="5616624"/>
          </a:xfrm>
        </p:spPr>
        <p:txBody>
          <a:bodyPr/>
          <a:lstStyle/>
          <a:p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Лабораторные                  </a:t>
            </a:r>
            <a:r>
              <a:rPr lang="ru-RU" sz="1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Занятия:                                          </a:t>
            </a:r>
          </a:p>
          <a:p>
            <a:pPr algn="l"/>
            <a:r>
              <a:rPr lang="ru-RU" sz="1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исследования</a:t>
            </a: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</a:t>
            </a: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наблюдения:</a:t>
            </a:r>
          </a:p>
          <a:p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4" y="4357694"/>
            <a:ext cx="2670175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E:\Гармаш А.Н\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4286256"/>
            <a:ext cx="1785950" cy="2428892"/>
          </a:xfrm>
          <a:prstGeom prst="rect">
            <a:avLst/>
          </a:prstGeom>
          <a:noFill/>
        </p:spPr>
      </p:pic>
      <p:pic>
        <p:nvPicPr>
          <p:cNvPr id="2051" name="Picture 3" descr="E:\Гармаш А.Н\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214818"/>
            <a:ext cx="1928826" cy="2428892"/>
          </a:xfrm>
          <a:prstGeom prst="rect">
            <a:avLst/>
          </a:prstGeom>
          <a:noFill/>
        </p:spPr>
      </p:pic>
      <p:pic>
        <p:nvPicPr>
          <p:cNvPr id="2052" name="Picture 4" descr="E:\Гармаш А.Н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1" y="1285860"/>
            <a:ext cx="1785950" cy="2500330"/>
          </a:xfrm>
          <a:prstGeom prst="rect">
            <a:avLst/>
          </a:prstGeom>
          <a:noFill/>
        </p:spPr>
      </p:pic>
      <p:pic>
        <p:nvPicPr>
          <p:cNvPr id="2053" name="Picture 5" descr="E:\Гармаш А.Н\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1285860"/>
            <a:ext cx="1857389" cy="2500330"/>
          </a:xfrm>
          <a:prstGeom prst="rect">
            <a:avLst/>
          </a:prstGeom>
          <a:noFill/>
        </p:spPr>
      </p:pic>
      <p:pic>
        <p:nvPicPr>
          <p:cNvPr id="2054" name="Picture 6" descr="E:\Гармаш А.Н\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7686" y="1500174"/>
            <a:ext cx="2428892" cy="1857364"/>
          </a:xfrm>
          <a:prstGeom prst="rect">
            <a:avLst/>
          </a:prstGeom>
          <a:noFill/>
        </p:spPr>
      </p:pic>
      <p:pic>
        <p:nvPicPr>
          <p:cNvPr id="2055" name="Picture 7" descr="E:\Гармаш А.Н\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00892" y="1142984"/>
            <a:ext cx="1857388" cy="2643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69740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936103"/>
          </a:xfrm>
        </p:spPr>
        <p:txBody>
          <a:bodyPr>
            <a:normAutofit fontScale="90000"/>
          </a:bodyPr>
          <a:lstStyle/>
          <a:p>
            <a:r>
              <a:rPr lang="ru-RU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</a:t>
            </a:r>
            <a:r>
              <a:rPr 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</a:t>
            </a:r>
            <a:br>
              <a:rPr 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268760"/>
            <a:ext cx="7632848" cy="48965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2652713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63481"/>
            <a:ext cx="2743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48" y="3645024"/>
            <a:ext cx="2590800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413787"/>
            <a:ext cx="1749425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112" y="3491669"/>
            <a:ext cx="2590800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25774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44015"/>
          </a:xfrm>
        </p:spPr>
        <p:txBody>
          <a:bodyPr>
            <a:normAutofit fontScale="90000"/>
          </a:bodyPr>
          <a:lstStyle/>
          <a:p>
            <a:r>
              <a:rPr lang="ru-RU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332656"/>
            <a:ext cx="7848872" cy="5832648"/>
          </a:xfrm>
        </p:spPr>
        <p:txBody>
          <a:bodyPr>
            <a:normAutofit/>
          </a:bodyPr>
          <a:lstStyle/>
          <a:p>
            <a:pPr algn="l"/>
            <a:endParaRPr lang="ru-RU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сорвал цветок</a:t>
            </a:r>
          </a:p>
          <a:p>
            <a:pPr algn="l"/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он завял, </a:t>
            </a:r>
          </a:p>
          <a:p>
            <a:pPr algn="l"/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поймал жука</a:t>
            </a:r>
          </a:p>
          <a:p>
            <a:pPr algn="l"/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он умер в моих</a:t>
            </a:r>
          </a:p>
          <a:p>
            <a:pPr algn="l"/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руках.</a:t>
            </a:r>
          </a:p>
          <a:p>
            <a:pPr algn="l"/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тогда я понял,</a:t>
            </a:r>
          </a:p>
          <a:p>
            <a:pPr algn="l"/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к природе можно прикоснуться только    сердцем».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64704"/>
            <a:ext cx="4419600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53586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936103"/>
          </a:xfrm>
        </p:spPr>
        <p:txBody>
          <a:bodyPr>
            <a:normAutofit fontScale="90000"/>
          </a:bodyPr>
          <a:lstStyle/>
          <a:p>
            <a:r>
              <a:rPr lang="ru-RU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</a:t>
            </a:r>
            <a:r>
              <a:rPr 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br>
              <a:rPr 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Почетные грамоты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357298"/>
            <a:ext cx="242889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357298"/>
            <a:ext cx="242889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1357298"/>
            <a:ext cx="250030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51007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936103"/>
          </a:xfrm>
        </p:spPr>
        <p:txBody>
          <a:bodyPr>
            <a:normAutofit fontScale="90000"/>
          </a:bodyPr>
          <a:lstStyle/>
          <a:p>
            <a:r>
              <a:rPr 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Отзывы </a:t>
            </a:r>
            <a:r>
              <a:rPr lang="ru-RU" sz="31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благодарности о результатах педагогической деятельности</a:t>
            </a:r>
            <a:r>
              <a:rPr 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85860"/>
            <a:ext cx="207170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89719">
            <a:off x="2308844" y="3644683"/>
            <a:ext cx="2000264" cy="297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1357298"/>
            <a:ext cx="192882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83253">
            <a:off x="6836082" y="3655677"/>
            <a:ext cx="185738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1285860"/>
            <a:ext cx="207170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077365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936103"/>
          </a:xfrm>
        </p:spPr>
        <p:txBody>
          <a:bodyPr>
            <a:normAutofit fontScale="90000"/>
          </a:bodyPr>
          <a:lstStyle/>
          <a:p>
            <a:r>
              <a:rPr 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1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вебинарах</a:t>
            </a:r>
            <a:r>
              <a:rPr lang="ru-RU" sz="31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форумах</a:t>
            </a:r>
            <a:r>
              <a:rPr 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5" y="1428736"/>
            <a:ext cx="2786081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321965" y="892953"/>
            <a:ext cx="2643206" cy="400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077365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936103"/>
          </a:xfrm>
        </p:spPr>
        <p:txBody>
          <a:bodyPr>
            <a:normAutofit fontScale="90000"/>
          </a:bodyPr>
          <a:lstStyle/>
          <a:p>
            <a:r>
              <a:rPr 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/>
              <a:t> </a:t>
            </a:r>
            <a:br>
              <a:rPr lang="ru-RU" sz="3200" i="1" dirty="0" smtClean="0"/>
            </a:br>
            <a:r>
              <a:rPr lang="ru-RU" sz="31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Участие в профессиональных конкурсах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285860"/>
            <a:ext cx="214314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1285860"/>
            <a:ext cx="207170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482569" y="3589741"/>
            <a:ext cx="210742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428992" y="785794"/>
            <a:ext cx="214314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077365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00811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980728"/>
            <a:ext cx="7232848" cy="5472608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en-US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51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Раздел </a:t>
            </a:r>
            <a:r>
              <a:rPr lang="ru-RU" sz="51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  Портрет</a:t>
            </a:r>
          </a:p>
          <a:p>
            <a:pPr algn="l"/>
            <a:r>
              <a:rPr lang="ru-RU" sz="51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Раздел II.  Нормативно – правовое обеспечение</a:t>
            </a:r>
          </a:p>
          <a:p>
            <a:pPr algn="l"/>
            <a:r>
              <a:rPr lang="ru-RU" sz="51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Раздел III. Информационная </a:t>
            </a:r>
            <a:r>
              <a:rPr lang="ru-RU" sz="51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sz="5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</a:t>
            </a:r>
            <a:r>
              <a:rPr lang="ru-RU" sz="5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sz="5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</a:t>
            </a:r>
            <a:r>
              <a:rPr lang="ru-RU" sz="5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</a:t>
            </a:r>
          </a:p>
          <a:p>
            <a:pPr marL="685800" indent="-685800" algn="l"/>
            <a:r>
              <a:rPr lang="ru-RU" sz="51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ru-RU" sz="51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Оценка работы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sz="5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профессиональных конкурсах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sz="5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Почетные грамоты, благодарственные письма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sz="5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Отзывы и благодарности о результатах педагогической деятельности</a:t>
            </a:r>
          </a:p>
          <a:p>
            <a:pPr algn="l"/>
            <a:r>
              <a:rPr lang="ru-RU" sz="5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1" y="1214422"/>
            <a:ext cx="2286016" cy="31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6972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8800" b="1" i="1" dirty="0" smtClean="0">
                <a:solidFill>
                  <a:srgbClr val="7030A0"/>
                </a:solidFill>
              </a:rPr>
              <a:t>Спасибо за внимание</a:t>
            </a:r>
            <a:endParaRPr lang="ru-RU" sz="88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5875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008111"/>
          </a:xfrm>
        </p:spPr>
        <p:txBody>
          <a:bodyPr>
            <a:normAutofit/>
          </a:bodyPr>
          <a:lstStyle/>
          <a:p>
            <a:r>
              <a:rPr 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052736"/>
            <a:ext cx="7704856" cy="5448098"/>
          </a:xfrm>
        </p:spPr>
        <p:txBody>
          <a:bodyPr>
            <a:normAutofit/>
          </a:bodyPr>
          <a:lstStyle/>
          <a:p>
            <a:pPr algn="l"/>
            <a:r>
              <a:rPr lang="ru-RU" sz="24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Гармаш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Антонина Николаевна</a:t>
            </a:r>
          </a:p>
          <a:p>
            <a:pPr algn="l"/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рождения: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 мая 1988 </a:t>
            </a:r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  <a:p>
            <a:pPr algn="l"/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(бакалавр), Рязанский государственный университет им. С. Есенина</a:t>
            </a:r>
          </a:p>
          <a:p>
            <a:pPr algn="l"/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диплому: </a:t>
            </a:r>
          </a:p>
          <a:p>
            <a:pPr algn="l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специальное (дефектологическое)</a:t>
            </a:r>
            <a:endParaRPr lang="ru-RU" sz="2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  </a:t>
            </a:r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</a:p>
          <a:p>
            <a:pPr algn="l"/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стаж:   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лет</a:t>
            </a:r>
            <a:endParaRPr lang="ru-RU" sz="2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учреждении:  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pPr algn="l"/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категория: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занимаемой должности (20.01.2016г.)</a:t>
            </a:r>
            <a:endParaRPr lang="ru-RU" sz="2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4475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332657"/>
            <a:ext cx="7992888" cy="792087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Курсовая подготовка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7992888" cy="5112568"/>
          </a:xfrm>
        </p:spPr>
        <p:txBody>
          <a:bodyPr>
            <a:normAutofit/>
          </a:bodyPr>
          <a:lstStyle/>
          <a:p>
            <a:endParaRPr lang="ru-RU" sz="2400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- 2019г. </a:t>
            </a:r>
            <a:r>
              <a:rPr lang="ru-RU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-«центр дистанционного образования «Прояви себя»,  (108 часов). Тема: «Инклюзивное образование детей с ОВЗ в условиях реализации ФГОС»</a:t>
            </a:r>
          </a:p>
          <a:p>
            <a:r>
              <a:rPr lang="ru-RU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- 2019г.- </a:t>
            </a:r>
            <a:r>
              <a:rPr lang="ru-RU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ОГБУ ДПО «Рязанский институт развития образования», (72 часа). Тема: «Современные технологии дошкольного образования»;       </a:t>
            </a:r>
          </a:p>
          <a:p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- 2021г </a:t>
            </a:r>
            <a:r>
              <a:rPr lang="ru-RU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Автономная некоммерческая организация дополнительного профессионального образования «ПЛАТФОРМА», (16 часов). Тема: «Обучение первой помощи пострадавшим в образовательной организации»;</a:t>
            </a:r>
          </a:p>
          <a:p>
            <a:pPr algn="l"/>
            <a:endParaRPr lang="ru-RU" sz="24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4593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60648"/>
            <a:ext cx="7992888" cy="5904656"/>
          </a:xfrm>
        </p:spPr>
        <p:txBody>
          <a:bodyPr>
            <a:normAutofit/>
          </a:bodyPr>
          <a:lstStyle/>
          <a:p>
            <a:pPr algn="l"/>
            <a:r>
              <a:rPr lang="ru-RU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                                  2019 год</a:t>
            </a:r>
          </a:p>
          <a:p>
            <a:pPr algn="l"/>
            <a:endParaRPr lang="ru-RU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</a:p>
          <a:p>
            <a:pPr algn="l"/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2021 год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3857628"/>
            <a:ext cx="350046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857232"/>
            <a:ext cx="357190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857232"/>
            <a:ext cx="3357586" cy="20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074428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3267794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Мое педагогическое кредо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 – он вечно созидатель.</a:t>
            </a:r>
            <a:b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жизни учит и любви к труду.</a:t>
            </a:r>
            <a:b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педагог, наставник, воспитатель.</a:t>
            </a:r>
            <a:b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что благодарю свою судьбу».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3357562"/>
            <a:ext cx="4548166" cy="3071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28954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008111"/>
          </a:xfrm>
        </p:spPr>
        <p:txBody>
          <a:bodyPr>
            <a:normAutofit fontScale="90000"/>
          </a:bodyPr>
          <a:lstStyle/>
          <a:p>
            <a:r>
              <a:rPr lang="ru-RU" sz="4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 – правовое</a:t>
            </a:r>
            <a:br>
              <a:rPr lang="ru-RU" sz="4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обеспечение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484784"/>
            <a:ext cx="7776864" cy="511256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ru-RU" sz="3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уровень:</a:t>
            </a:r>
          </a:p>
          <a:p>
            <a:pPr algn="l"/>
            <a:r>
              <a:rPr lang="ru-RU" sz="3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Конституция </a:t>
            </a:r>
            <a:r>
              <a:rPr lang="ru-RU" sz="3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</a:p>
          <a:p>
            <a:pPr algn="l"/>
            <a:r>
              <a:rPr lang="ru-RU" sz="3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Закон </a:t>
            </a:r>
            <a:r>
              <a:rPr lang="ru-RU" sz="3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«Об образовании»</a:t>
            </a:r>
          </a:p>
          <a:p>
            <a:pPr algn="l"/>
            <a:r>
              <a:rPr lang="ru-RU" sz="3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Конвенция </a:t>
            </a:r>
            <a:r>
              <a:rPr lang="ru-RU" sz="3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правах ребенка</a:t>
            </a:r>
          </a:p>
          <a:p>
            <a:pPr algn="l"/>
            <a:r>
              <a:rPr lang="ru-RU" sz="3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Единый </a:t>
            </a:r>
            <a:r>
              <a:rPr lang="ru-RU" sz="3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квалификационный справочник должностей руководителей, специалистов и служащих. Раздел «Квалификационные характеристики должностей работников образования»</a:t>
            </a:r>
          </a:p>
          <a:p>
            <a:pPr algn="l"/>
            <a:r>
              <a:rPr lang="ru-RU" sz="3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Локальный уровень:</a:t>
            </a:r>
          </a:p>
          <a:p>
            <a:pPr algn="l"/>
            <a:r>
              <a:rPr lang="ru-RU" sz="3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Устав </a:t>
            </a:r>
            <a:r>
              <a:rPr lang="ru-RU" sz="3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</a:t>
            </a:r>
          </a:p>
          <a:p>
            <a:pPr algn="l"/>
            <a:r>
              <a:rPr lang="ru-RU" sz="3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Образовательная </a:t>
            </a:r>
            <a:r>
              <a:rPr lang="ru-RU" sz="3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ДОУ</a:t>
            </a:r>
          </a:p>
          <a:p>
            <a:pPr algn="l"/>
            <a:r>
              <a:rPr lang="ru-RU" sz="3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Должностная </a:t>
            </a:r>
            <a:r>
              <a:rPr lang="ru-RU" sz="3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воспитателя</a:t>
            </a:r>
          </a:p>
          <a:p>
            <a:pPr algn="l"/>
            <a:r>
              <a:rPr lang="ru-RU" sz="38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САНПИН</a:t>
            </a:r>
            <a:endParaRPr lang="ru-RU" sz="3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97766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008111"/>
          </a:xfrm>
        </p:spPr>
        <p:txBody>
          <a:bodyPr>
            <a:normAutofit fontScale="90000"/>
          </a:bodyPr>
          <a:lstStyle/>
          <a:p>
            <a:r>
              <a:rPr lang="ru-RU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</a:t>
            </a:r>
            <a:r>
              <a:rPr 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интернет - конкурсах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571612"/>
            <a:ext cx="228601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2357430"/>
            <a:ext cx="221457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9" y="1571612"/>
            <a:ext cx="228601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54300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008111"/>
          </a:xfrm>
        </p:spPr>
        <p:txBody>
          <a:bodyPr>
            <a:normAutofit fontScale="90000"/>
          </a:bodyPr>
          <a:lstStyle/>
          <a:p>
            <a:r>
              <a:rPr lang="ru-RU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u="sng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о публикации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357298"/>
            <a:ext cx="3286148" cy="435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719767" y="1893103"/>
            <a:ext cx="4286279" cy="321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4065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459</Words>
  <Application>Microsoft Office PowerPoint</Application>
  <PresentationFormat>Экран (4:3)</PresentationFormat>
  <Paragraphs>95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    Муниципальное бюджетное дошкольное образовательное учреждение «Центр развития ребенка - детский сад № 32»                                                                             </vt:lpstr>
      <vt:lpstr>Содержание: </vt:lpstr>
      <vt:lpstr>Портрет</vt:lpstr>
      <vt:lpstr>Курсовая подготовка</vt:lpstr>
      <vt:lpstr>Слайд 5</vt:lpstr>
      <vt:lpstr>Мое педагогическое кредо «Педагог – он вечно созидатель. Он жизни учит и любви к труду. Я педагог, наставник, воспитатель. За что благодарю свою судьбу».</vt:lpstr>
      <vt:lpstr> Нормативно – правовое  обеспечение </vt:lpstr>
      <vt:lpstr> Методическая работа Участие в интернет - конкурсах </vt:lpstr>
      <vt:lpstr> Свидетельство о публикации </vt:lpstr>
      <vt:lpstr>Методические материалы </vt:lpstr>
      <vt:lpstr>Слайд 11</vt:lpstr>
      <vt:lpstr>  Формы работы:  </vt:lpstr>
      <vt:lpstr>  </vt:lpstr>
      <vt:lpstr>  Наши выставки  </vt:lpstr>
      <vt:lpstr>  </vt:lpstr>
      <vt:lpstr>Оценка работы Почетные грамоты </vt:lpstr>
      <vt:lpstr>  Отзывы и благодарности о результатах педагогической деятельности  </vt:lpstr>
      <vt:lpstr>  Участие в вебинарах и форумах  </vt:lpstr>
      <vt:lpstr>    Участие в профессиональных конкурсах   </vt:lpstr>
      <vt:lpstr>Спасибо за внимание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Служебный</dc:creator>
  <cp:lastModifiedBy>ds32rzn@outlook.com</cp:lastModifiedBy>
  <cp:revision>93</cp:revision>
  <dcterms:created xsi:type="dcterms:W3CDTF">2020-01-15T18:32:48Z</dcterms:created>
  <dcterms:modified xsi:type="dcterms:W3CDTF">2022-03-29T10:44:54Z</dcterms:modified>
</cp:coreProperties>
</file>